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D06B7-E86A-4EFF-B634-70CCFFC29668}" type="datetimeFigureOut">
              <a:rPr lang="en-CA" smtClean="0"/>
              <a:pPr/>
              <a:t>2014-10-02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2E927-A289-46CE-A6BC-6E056397FB2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microsoft.com/office/2007/relationships/media" Target="file:///C:\Users\Lotem\Desktop\pics%20for%20powerpoints\Demetri%20Martin%20Glass%20half%20_____%20%5bwww.keepvid.com%5d.mp4" TargetMode="External"/><Relationship Id="rId2" Type="http://schemas.openxmlformats.org/officeDocument/2006/relationships/video" Target="file:///C:\Users\Lotem\Desktop\pics%20for%20powerpoints\Demetri%20Martin%20Glass%20half%20_____%20%5bwww.keepvid.com%5d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/>
          </a:bodyPr>
          <a:lstStyle/>
          <a:p>
            <a:r>
              <a:rPr lang="en-CA" sz="4000" dirty="0" smtClean="0"/>
              <a:t>DIFFERING IDEAS ABOUT POPULATION GROWTH</a:t>
            </a:r>
            <a:endParaRPr lang="en-C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" name="Picture 4" descr="overpopul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988840"/>
            <a:ext cx="7200800" cy="3666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TWO GROUPS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2400" dirty="0" smtClean="0"/>
              <a:t>Someone who looks at half a cup of liquid and thinks that it is </a:t>
            </a:r>
            <a:r>
              <a:rPr lang="en-CA" sz="2400" i="1" dirty="0" smtClean="0"/>
              <a:t>half-full </a:t>
            </a:r>
            <a:r>
              <a:rPr lang="en-CA" sz="2400" dirty="0" smtClean="0"/>
              <a:t>is considered an </a:t>
            </a:r>
            <a:r>
              <a:rPr lang="en-CA" sz="2400" b="1" dirty="0" smtClean="0"/>
              <a:t>optimist</a:t>
            </a:r>
            <a:r>
              <a:rPr lang="en-CA" sz="2400" dirty="0" smtClean="0"/>
              <a:t>, contrastingly, someone who views the same cup as </a:t>
            </a:r>
            <a:r>
              <a:rPr lang="en-CA" sz="2400" i="1" dirty="0" smtClean="0"/>
              <a:t>half-empty</a:t>
            </a:r>
            <a:r>
              <a:rPr lang="en-CA" sz="2400" dirty="0" smtClean="0"/>
              <a:t> is considered a </a:t>
            </a:r>
            <a:r>
              <a:rPr lang="en-CA" sz="2400" b="1" dirty="0" smtClean="0"/>
              <a:t>pessimist</a:t>
            </a:r>
            <a:r>
              <a:rPr lang="en-CA" sz="2400" dirty="0" smtClean="0"/>
              <a:t>. </a:t>
            </a:r>
          </a:p>
          <a:p>
            <a:pPr>
              <a:buNone/>
            </a:pPr>
            <a:r>
              <a:rPr lang="en-CA" sz="2400" dirty="0" smtClean="0"/>
              <a:t>This same theory holds true for views on Population Growth as views regarding this topic are considered either </a:t>
            </a:r>
            <a:r>
              <a:rPr lang="en-CA" sz="2400" b="1" dirty="0" smtClean="0"/>
              <a:t>optimistic </a:t>
            </a:r>
            <a:r>
              <a:rPr lang="en-CA" sz="2400" dirty="0" smtClean="0"/>
              <a:t>and </a:t>
            </a:r>
            <a:r>
              <a:rPr lang="en-CA" sz="2400" b="1" dirty="0" smtClean="0"/>
              <a:t>pessimistic</a:t>
            </a:r>
            <a:r>
              <a:rPr lang="en-CA" sz="2400" dirty="0" smtClean="0"/>
              <a:t> </a:t>
            </a:r>
          </a:p>
          <a:p>
            <a:pPr>
              <a:buNone/>
            </a:pPr>
            <a:endParaRPr lang="en-CA" sz="2800" dirty="0" smtClean="0"/>
          </a:p>
          <a:p>
            <a:pPr>
              <a:buNone/>
            </a:pPr>
            <a:endParaRPr lang="en-CA" i="1" dirty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 descr="half 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77072"/>
            <a:ext cx="2304256" cy="2294015"/>
          </a:xfrm>
          <a:prstGeom prst="rect">
            <a:avLst/>
          </a:prstGeom>
        </p:spPr>
      </p:pic>
      <p:pic>
        <p:nvPicPr>
          <p:cNvPr id="5" name="Demetri Martin Glass half _____ [www.keepvid.com].mp4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4860032" y="3717032"/>
            <a:ext cx="3624064" cy="2718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479715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/>
                </a:solidFill>
              </a:rPr>
              <a:t>Here`s another </a:t>
            </a:r>
            <a:r>
              <a:rPr lang="en-CA" b="1" dirty="0" smtClean="0">
                <a:solidFill>
                  <a:schemeClr val="tx2"/>
                </a:solidFill>
              </a:rPr>
              <a:t>perspective 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067944" y="5013176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ounded Rectangle 7"/>
          <p:cNvSpPr/>
          <p:nvPr/>
        </p:nvSpPr>
        <p:spPr>
          <a:xfrm>
            <a:off x="2411760" y="4797152"/>
            <a:ext cx="1512168" cy="72008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OPTIMISTIC VIEWS, YEAH!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8064896" cy="5040560"/>
          </a:xfrm>
        </p:spPr>
        <p:txBody>
          <a:bodyPr>
            <a:normAutofit/>
          </a:bodyPr>
          <a:lstStyle/>
          <a:p>
            <a:pPr algn="l"/>
            <a:r>
              <a:rPr lang="en-CA" sz="2400" b="1" dirty="0" smtClean="0">
                <a:solidFill>
                  <a:schemeClr val="tx1"/>
                </a:solidFill>
              </a:rPr>
              <a:t>CORNUCOPIANS: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These people have faith in the human ability to find technological innovations that will produce increases in Earth`s carrying capacity.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They use the Agricultural and Industrial Revolutions as evidence to support this as they led to unprecedented increases in world population</a:t>
            </a:r>
          </a:p>
          <a:p>
            <a:pPr algn="l">
              <a:buFont typeface="Arial" pitchFamily="34" charset="0"/>
              <a:buChar char="•"/>
            </a:pPr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400" b="1" dirty="0" smtClean="0">
              <a:solidFill>
                <a:schemeClr val="tx1"/>
              </a:solidFill>
            </a:endParaRPr>
          </a:p>
          <a:p>
            <a:pPr algn="l"/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optimis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501008"/>
            <a:ext cx="3857228" cy="2417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OPTIMISTIC VIEWS, YEAH!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8064896" cy="3672408"/>
          </a:xfrm>
        </p:spPr>
        <p:txBody>
          <a:bodyPr>
            <a:normAutofit/>
          </a:bodyPr>
          <a:lstStyle/>
          <a:p>
            <a:pPr algn="l"/>
            <a:r>
              <a:rPr lang="en-CA" sz="2400" b="1" dirty="0" smtClean="0">
                <a:solidFill>
                  <a:schemeClr val="tx1"/>
                </a:solidFill>
              </a:rPr>
              <a:t>BOGUE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In the 1960s, DJ </a:t>
            </a:r>
            <a:r>
              <a:rPr lang="en-CA" sz="2000" dirty="0" err="1" smtClean="0">
                <a:solidFill>
                  <a:schemeClr val="tx1"/>
                </a:solidFill>
              </a:rPr>
              <a:t>Bogue</a:t>
            </a:r>
            <a:r>
              <a:rPr lang="en-CA" sz="2000" dirty="0" smtClean="0">
                <a:solidFill>
                  <a:schemeClr val="tx1"/>
                </a:solidFill>
              </a:rPr>
              <a:t> described what he called the </a:t>
            </a:r>
            <a:r>
              <a:rPr lang="en-CA" sz="2000" b="1" i="1" dirty="0" smtClean="0">
                <a:solidFill>
                  <a:schemeClr val="tx1"/>
                </a:solidFill>
              </a:rPr>
              <a:t>theory of demographic regulation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He meant that over an extended period of time, a society </a:t>
            </a:r>
            <a:r>
              <a:rPr lang="en-CA" sz="2000" b="1" dirty="0" smtClean="0">
                <a:solidFill>
                  <a:schemeClr val="tx1"/>
                </a:solidFill>
              </a:rPr>
              <a:t>naturally </a:t>
            </a:r>
            <a:r>
              <a:rPr lang="en-CA" sz="2000" dirty="0" smtClean="0">
                <a:solidFill>
                  <a:schemeClr val="tx1"/>
                </a:solidFill>
              </a:rPr>
              <a:t>limits its own population – this population will grow only in response to Earth’s ability to support it.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These people would say that it’s just a matter of time before the world’s population naturally stops growing, that the IR dramatically raised the Earth’s carrying capacity, and that the world’s population has been growing in response!</a:t>
            </a: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400" b="1" dirty="0" smtClean="0">
              <a:solidFill>
                <a:schemeClr val="tx1"/>
              </a:solidFill>
            </a:endParaRPr>
          </a:p>
          <a:p>
            <a:pPr algn="l"/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She was cautiously optimis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581128"/>
            <a:ext cx="2754263" cy="1800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PESSIMISTIC VIEWS, OH NO!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6624736" cy="453650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CA" sz="2400" b="1" dirty="0" smtClean="0">
                <a:solidFill>
                  <a:schemeClr val="tx1"/>
                </a:solidFill>
              </a:rPr>
              <a:t>MALTHUS</a:t>
            </a:r>
          </a:p>
          <a:p>
            <a:pPr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Thomas Malthus was a British scholar who specialized in political economy and demography.</a:t>
            </a:r>
          </a:p>
          <a:p>
            <a:pPr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His ideas were so powerful that now, any idea described as </a:t>
            </a:r>
            <a:r>
              <a:rPr lang="en-CA" sz="1900" b="1" dirty="0" smtClean="0">
                <a:solidFill>
                  <a:schemeClr val="tx1"/>
                </a:solidFill>
              </a:rPr>
              <a:t>Malthusian</a:t>
            </a:r>
            <a:r>
              <a:rPr lang="en-CA" sz="1900" dirty="0" smtClean="0">
                <a:solidFill>
                  <a:schemeClr val="tx1"/>
                </a:solidFill>
              </a:rPr>
              <a:t> is pessimistic about population growth. </a:t>
            </a:r>
          </a:p>
          <a:p>
            <a:pPr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Malthus began writing about the danger of increasing population in 1798 – much earlier than others!</a:t>
            </a:r>
          </a:p>
          <a:p>
            <a:pPr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He theorized that population would grow in a geometric sequence (1, 2, 4, 8, 16....) while food could only increase arithmetically (1, 2, 3, 4...)</a:t>
            </a:r>
          </a:p>
          <a:p>
            <a:pPr lvl="1"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In other words: </a:t>
            </a:r>
            <a:r>
              <a:rPr lang="en-CA" sz="1900" b="1" dirty="0" smtClean="0">
                <a:solidFill>
                  <a:schemeClr val="tx1"/>
                </a:solidFill>
              </a:rPr>
              <a:t>food production cannot be increased as rapidly as a population</a:t>
            </a:r>
          </a:p>
          <a:p>
            <a:pPr algn="l">
              <a:buFont typeface="Arial" pitchFamily="34" charset="0"/>
              <a:buChar char="•"/>
            </a:pPr>
            <a:r>
              <a:rPr lang="en-CA" sz="1900" dirty="0" smtClean="0">
                <a:solidFill>
                  <a:schemeClr val="tx1"/>
                </a:solidFill>
              </a:rPr>
              <a:t>To Malthus, the only possible result would be </a:t>
            </a:r>
            <a:r>
              <a:rPr lang="en-CA" sz="1900" b="1" i="1" dirty="0" smtClean="0">
                <a:solidFill>
                  <a:schemeClr val="tx1"/>
                </a:solidFill>
              </a:rPr>
              <a:t>MISERY</a:t>
            </a:r>
            <a:r>
              <a:rPr lang="en-CA" sz="1900" i="1" dirty="0" smtClean="0">
                <a:solidFill>
                  <a:schemeClr val="tx1"/>
                </a:solidFill>
              </a:rPr>
              <a:t> (</a:t>
            </a:r>
            <a:r>
              <a:rPr lang="en-CA" sz="1900" dirty="0" smtClean="0">
                <a:solidFill>
                  <a:schemeClr val="tx1"/>
                </a:solidFill>
              </a:rPr>
              <a:t>this included famine, disease, and warfare) – this would produce a terrible collapse of the population and great suffering for millions.</a:t>
            </a: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400" b="1" dirty="0" smtClean="0">
              <a:solidFill>
                <a:schemeClr val="tx1"/>
              </a:solidFill>
            </a:endParaRPr>
          </a:p>
          <a:p>
            <a:pPr algn="l"/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200px-Thomas_Malth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3212976"/>
            <a:ext cx="1502296" cy="19755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5808" y="1628800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tx2"/>
                </a:solidFill>
              </a:rPr>
              <a:t>WHY IS THIS GUY SMILING???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884368" y="2708920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ounded Rectangle 7"/>
          <p:cNvSpPr/>
          <p:nvPr/>
        </p:nvSpPr>
        <p:spPr>
          <a:xfrm>
            <a:off x="7380312" y="1556792"/>
            <a:ext cx="1296144" cy="1008112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PESSIMISTIC VIEWS, OH NO!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352928" cy="4392488"/>
          </a:xfrm>
        </p:spPr>
        <p:txBody>
          <a:bodyPr>
            <a:normAutofit/>
          </a:bodyPr>
          <a:lstStyle/>
          <a:p>
            <a:pPr algn="l"/>
            <a:r>
              <a:rPr lang="en-CA" sz="2400" b="1" dirty="0" smtClean="0">
                <a:solidFill>
                  <a:schemeClr val="tx1"/>
                </a:solidFill>
              </a:rPr>
              <a:t>CATTON</a:t>
            </a:r>
          </a:p>
          <a:p>
            <a:pPr algn="l">
              <a:buFont typeface="Arial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William Catton, writing in the 1980s modernized and expanded the views of Malthus</a:t>
            </a:r>
          </a:p>
          <a:p>
            <a:pPr algn="l">
              <a:buFont typeface="Arial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He introduced the concept of Earth’s </a:t>
            </a:r>
            <a:r>
              <a:rPr lang="en-CA" sz="1800" b="1" dirty="0" smtClean="0">
                <a:solidFill>
                  <a:schemeClr val="tx1"/>
                </a:solidFill>
              </a:rPr>
              <a:t>carrying capacity, </a:t>
            </a:r>
            <a:r>
              <a:rPr lang="en-CA" sz="1800" dirty="0" smtClean="0">
                <a:solidFill>
                  <a:schemeClr val="tx1"/>
                </a:solidFill>
              </a:rPr>
              <a:t>which he states can be exceeded ONLY at the expense of environmental damage</a:t>
            </a:r>
          </a:p>
          <a:p>
            <a:pPr algn="l">
              <a:buFont typeface="Arial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Catton suggests Earth’s population has been exceeding its carrying capacity for many years – this is only possible because we have been using up the world’s fixed stock of non-renewable resources</a:t>
            </a:r>
          </a:p>
          <a:p>
            <a:pPr algn="l">
              <a:buFont typeface="Arial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For example: our large population and high standard of living requires us to burn the oil and coal that our descendants will need.</a:t>
            </a:r>
          </a:p>
          <a:p>
            <a:pPr algn="l">
              <a:buFont typeface="Arial" pitchFamily="34" charset="0"/>
              <a:buChar char="•"/>
            </a:pPr>
            <a:r>
              <a:rPr lang="en-CA" sz="1800" dirty="0" smtClean="0">
                <a:solidFill>
                  <a:schemeClr val="tx1"/>
                </a:solidFill>
              </a:rPr>
              <a:t>Using non-renewable resources in this way produces a </a:t>
            </a:r>
            <a:r>
              <a:rPr lang="en-CA" sz="1800" b="1" dirty="0" smtClean="0">
                <a:solidFill>
                  <a:schemeClr val="tx1"/>
                </a:solidFill>
              </a:rPr>
              <a:t>phantom carrying capacity </a:t>
            </a:r>
            <a:r>
              <a:rPr lang="en-CA" sz="1800" dirty="0" smtClean="0">
                <a:solidFill>
                  <a:schemeClr val="tx1"/>
                </a:solidFill>
              </a:rPr>
              <a:t>that, while allowing a higher population, </a:t>
            </a:r>
            <a:r>
              <a:rPr lang="en-CA" sz="1800" i="1" dirty="0" smtClean="0">
                <a:solidFill>
                  <a:schemeClr val="tx1"/>
                </a:solidFill>
              </a:rPr>
              <a:t>is ultimately non-sustainable</a:t>
            </a: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400" b="1" dirty="0" smtClean="0">
              <a:solidFill>
                <a:schemeClr val="tx1"/>
              </a:solidFill>
            </a:endParaRPr>
          </a:p>
          <a:p>
            <a:pPr algn="l"/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9" name="Picture 8" descr="cat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869160"/>
            <a:ext cx="2140465" cy="1628800"/>
          </a:xfrm>
          <a:prstGeom prst="rect">
            <a:avLst/>
          </a:prstGeom>
        </p:spPr>
      </p:pic>
      <p:pic>
        <p:nvPicPr>
          <p:cNvPr id="10" name="Picture 9" descr="pg040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797152"/>
            <a:ext cx="3398168" cy="1722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duc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204864"/>
            <a:ext cx="2137595" cy="916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POPULATION PROJECTIONS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352928" cy="43924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CA" sz="2400" b="1" dirty="0" smtClean="0">
                <a:solidFill>
                  <a:schemeClr val="tx1"/>
                </a:solidFill>
              </a:rPr>
              <a:t>WHY ARE POPULATION PROJECTIONS IMPORTANT?</a:t>
            </a: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If we do not know how many people there will be, it will be impossible to plan in such vital areas as food supply, healthcare, education, and environmental management</a:t>
            </a:r>
          </a:p>
          <a:p>
            <a:pPr algn="l">
              <a:buFont typeface="Arial" pitchFamily="34" charset="0"/>
              <a:buChar char="•"/>
            </a:pPr>
            <a:endParaRPr lang="en-CA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/>
            <a:endParaRPr lang="en-CA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CA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CA" sz="2000" dirty="0" smtClean="0">
                <a:solidFill>
                  <a:schemeClr val="tx1"/>
                </a:solidFill>
              </a:rPr>
              <a:t>The United Nations made </a:t>
            </a:r>
            <a:r>
              <a:rPr lang="en-CA" sz="2000" b="1" dirty="0" smtClean="0">
                <a:solidFill>
                  <a:schemeClr val="tx1"/>
                </a:solidFill>
              </a:rPr>
              <a:t>3 </a:t>
            </a:r>
            <a:r>
              <a:rPr lang="en-CA" sz="2000" dirty="0" smtClean="0">
                <a:solidFill>
                  <a:schemeClr val="tx1"/>
                </a:solidFill>
              </a:rPr>
              <a:t>population projections for the year 2050 (see chart on p. 80)</a:t>
            </a:r>
          </a:p>
          <a:p>
            <a:pPr algn="l"/>
            <a:endParaRPr lang="en-CA" sz="2400" b="1" dirty="0" smtClean="0">
              <a:solidFill>
                <a:schemeClr val="tx1"/>
              </a:solidFill>
            </a:endParaRPr>
          </a:p>
          <a:p>
            <a:pPr algn="l"/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6" name="Picture 5" descr="food supp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08920"/>
            <a:ext cx="2083161" cy="1872208"/>
          </a:xfrm>
          <a:prstGeom prst="rect">
            <a:avLst/>
          </a:prstGeom>
        </p:spPr>
      </p:pic>
      <p:pic>
        <p:nvPicPr>
          <p:cNvPr id="7" name="Picture 6" descr="environmental managem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2924944"/>
            <a:ext cx="1724025" cy="1724025"/>
          </a:xfrm>
          <a:prstGeom prst="rect">
            <a:avLst/>
          </a:prstGeom>
        </p:spPr>
      </p:pic>
      <p:pic>
        <p:nvPicPr>
          <p:cNvPr id="11" name="Picture 10" descr="healthca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212976"/>
            <a:ext cx="1978250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561</Words>
  <Application>Microsoft Macintosh PowerPoint</Application>
  <PresentationFormat>On-screen Show (4:3)</PresentationFormat>
  <Paragraphs>49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DIFFERING IDEAS ABOUT POPULATION GROWTH</vt:lpstr>
      <vt:lpstr>TWO GROUPS</vt:lpstr>
      <vt:lpstr>OPTIMISTIC VIEWS, YEAH! </vt:lpstr>
      <vt:lpstr>OPTIMISTIC VIEWS, YEAH! </vt:lpstr>
      <vt:lpstr>PESSIMISTIC VIEWS, OH NO! </vt:lpstr>
      <vt:lpstr>PESSIMISTIC VIEWS, OH NO! </vt:lpstr>
      <vt:lpstr>POPULATION PROJECTIONS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DEMOGRAPHY</dc:title>
  <dc:creator>Lotem</dc:creator>
  <cp:lastModifiedBy>Jody Michael Robinson</cp:lastModifiedBy>
  <cp:revision>50</cp:revision>
  <dcterms:created xsi:type="dcterms:W3CDTF">2011-05-03T00:20:10Z</dcterms:created>
  <dcterms:modified xsi:type="dcterms:W3CDTF">2014-10-02T16:28:24Z</dcterms:modified>
</cp:coreProperties>
</file>